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57" r:id="rId2"/>
    <p:sldId id="275" r:id="rId3"/>
    <p:sldId id="263" r:id="rId4"/>
    <p:sldId id="264" r:id="rId5"/>
    <p:sldId id="265" r:id="rId6"/>
    <p:sldId id="266" r:id="rId7"/>
    <p:sldId id="268" r:id="rId8"/>
    <p:sldId id="269" r:id="rId9"/>
    <p:sldId id="270" r:id="rId10"/>
    <p:sldId id="277" r:id="rId11"/>
    <p:sldId id="278" r:id="rId12"/>
    <p:sldId id="279" r:id="rId13"/>
    <p:sldId id="280" r:id="rId14"/>
    <p:sldId id="256" r:id="rId15"/>
    <p:sldId id="260" r:id="rId16"/>
    <p:sldId id="261" r:id="rId17"/>
    <p:sldId id="273" r:id="rId18"/>
    <p:sldId id="283" r:id="rId19"/>
    <p:sldId id="282" r:id="rId20"/>
    <p:sldId id="276" r:id="rId21"/>
    <p:sldId id="262" r:id="rId22"/>
    <p:sldId id="274" r:id="rId23"/>
    <p:sldId id="284" r:id="rId24"/>
    <p:sldId id="25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4" autoAdjust="0"/>
    <p:restoredTop sz="75769" autoAdjust="0"/>
  </p:normalViewPr>
  <p:slideViewPr>
    <p:cSldViewPr snapToGrid="0">
      <p:cViewPr varScale="1">
        <p:scale>
          <a:sx n="50" d="100"/>
          <a:sy n="50" d="100"/>
        </p:scale>
        <p:origin x="11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5A722-8050-4488-B919-4E5DB716230F}" type="datetimeFigureOut">
              <a:rPr lang="en-CA" smtClean="0"/>
              <a:t>2023-11-15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8684B-5DF0-4290-8EDE-5B06491C86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2685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8684B-5DF0-4290-8EDE-5B06491C86A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4131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April 27/2022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27856-4959-476F-BEAD-2E22C1CDFB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6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C27856-4959-476F-BEAD-2E22C1CDFB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331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Out: What are some of your ideas and thoughts about aging?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925C9-C43D-4D25-9273-88FDBED2F88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215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older adults live with good health well into very old age.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Often, more that one condition may be present at the same time, called multi-morbidity, and these health conditions may be either acute or chronic in nature.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D6022-9D51-4AE5-A5D7-07509D6B304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379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8684B-5DF0-4290-8EDE-5B06491C86A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239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8684B-5DF0-4290-8EDE-5B06491C86A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1410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1BSW9g3zns" TargetMode="External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1CgFyE-0Q5Y" TargetMode="Externa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7786" y="2506314"/>
            <a:ext cx="6815669" cy="2104336"/>
          </a:xfrm>
        </p:spPr>
        <p:txBody>
          <a:bodyPr/>
          <a:lstStyle/>
          <a:p>
            <a:r>
              <a:rPr lang="en-US" sz="3200" i="1" dirty="0"/>
              <a:t>Helping Individuals </a:t>
            </a:r>
            <a:br>
              <a:rPr lang="en-US" sz="3200" i="1" dirty="0"/>
            </a:br>
            <a:r>
              <a:rPr lang="en-US" sz="3200" i="1" dirty="0"/>
              <a:t>&amp;</a:t>
            </a:r>
            <a:br>
              <a:rPr lang="en-US" sz="3200" i="1" dirty="0"/>
            </a:br>
            <a:r>
              <a:rPr lang="en-US" sz="3200" i="1" dirty="0"/>
              <a:t>Families Navigate </a:t>
            </a:r>
            <a:br>
              <a:rPr lang="en-US" sz="3200" i="1" dirty="0"/>
            </a:br>
            <a:r>
              <a:rPr lang="en-US" sz="3200" i="1" dirty="0"/>
              <a:t>Transitions</a:t>
            </a:r>
            <a:br>
              <a:rPr lang="en-US" sz="3200" i="1" dirty="0"/>
            </a:br>
            <a:r>
              <a:rPr lang="en-US" sz="3200" i="1" dirty="0"/>
              <a:t>In Care</a:t>
            </a:r>
            <a:br>
              <a:rPr lang="en-US" sz="4000" i="1" dirty="0"/>
            </a:br>
            <a:endParaRPr lang="en-CA" sz="4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851" y="1587978"/>
            <a:ext cx="2011094" cy="13382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6077" y="4249224"/>
            <a:ext cx="6052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Rev. Karen Fox, BBS, BRE, </a:t>
            </a:r>
            <a:r>
              <a:rPr lang="en-CA" dirty="0" err="1"/>
              <a:t>MDiv</a:t>
            </a:r>
            <a:endParaRPr lang="en-CA" dirty="0"/>
          </a:p>
          <a:p>
            <a:r>
              <a:rPr lang="en-CA" dirty="0"/>
              <a:t>CSCP (CASC), RP(CRPO)</a:t>
            </a:r>
          </a:p>
          <a:p>
            <a:r>
              <a:rPr lang="en-CA" dirty="0"/>
              <a:t>Chaplain, Spiritual Care, Baycrest</a:t>
            </a:r>
          </a:p>
          <a:p>
            <a:r>
              <a:rPr lang="en-CA" dirty="0"/>
              <a:t>Clinical Supervisor-Educator, Clinical Pastoral Education</a:t>
            </a:r>
          </a:p>
        </p:txBody>
      </p:sp>
    </p:spTree>
    <p:extLst>
      <p:ext uri="{BB962C8B-B14F-4D97-AF65-F5344CB8AC3E}">
        <p14:creationId xmlns:p14="http://schemas.microsoft.com/office/powerpoint/2010/main" val="418476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Changes in Body 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1938" y="2413337"/>
            <a:ext cx="5967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Auditory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Skin, elasticity, thinning, decreased blood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Musculoskeletal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Cardiovascular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Renal &amp; Bladder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Gastrointestinal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Neurological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Pulmonary</a:t>
            </a:r>
          </a:p>
          <a:p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224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941" y="648024"/>
            <a:ext cx="9794628" cy="1602807"/>
          </a:xfrm>
        </p:spPr>
        <p:txBody>
          <a:bodyPr/>
          <a:lstStyle/>
          <a:p>
            <a:r>
              <a:rPr lang="en-US" dirty="0"/>
              <a:t>Common Conditions Seen in Older Adults</a:t>
            </a:r>
            <a:br>
              <a:rPr lang="en-US" dirty="0"/>
            </a:br>
            <a:r>
              <a:rPr lang="en-US" dirty="0"/>
              <a:t>Pre-Pandemic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633047" y="2497018"/>
            <a:ext cx="10955215" cy="3798274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CA" dirty="0"/>
              <a:t>Diabetes mellitus (29.6%)</a:t>
            </a:r>
          </a:p>
          <a:p>
            <a:endParaRPr lang="en-CA" dirty="0"/>
          </a:p>
          <a:p>
            <a:r>
              <a:rPr lang="en-CA" dirty="0"/>
              <a:t>Anxiety disorders (27.7%)</a:t>
            </a:r>
          </a:p>
          <a:p>
            <a:endParaRPr lang="en-CA" dirty="0"/>
          </a:p>
          <a:p>
            <a:r>
              <a:rPr lang="en-CA" dirty="0"/>
              <a:t>Chronic obstructive lung disease (19.7%)</a:t>
            </a:r>
          </a:p>
          <a:p>
            <a:endParaRPr lang="en-CA" dirty="0"/>
          </a:p>
          <a:p>
            <a:r>
              <a:rPr lang="en-CA" dirty="0"/>
              <a:t>Stroke (18.9%)</a:t>
            </a:r>
          </a:p>
          <a:p>
            <a:endParaRPr lang="en-CA" dirty="0"/>
          </a:p>
          <a:p>
            <a:r>
              <a:rPr lang="en-CA" dirty="0"/>
              <a:t>Cancer (17.1%)</a:t>
            </a:r>
            <a:endParaRPr lang="en-US" dirty="0"/>
          </a:p>
          <a:p>
            <a:r>
              <a:rPr lang="en-CA" dirty="0"/>
              <a:t>Cardiac </a:t>
            </a:r>
            <a:r>
              <a:rPr lang="en-CA" dirty="0" err="1"/>
              <a:t>Arrythmia</a:t>
            </a:r>
            <a:r>
              <a:rPr lang="en-CA" dirty="0"/>
              <a:t> (15.3%)</a:t>
            </a:r>
          </a:p>
          <a:p>
            <a:endParaRPr lang="en-CA" dirty="0"/>
          </a:p>
          <a:p>
            <a:r>
              <a:rPr lang="en-CA" dirty="0"/>
              <a:t>Congestive heart failure (9.1%)</a:t>
            </a:r>
          </a:p>
          <a:p>
            <a:r>
              <a:rPr lang="en-CA" dirty="0"/>
              <a:t>Mood Disorders (7.7%)</a:t>
            </a:r>
          </a:p>
          <a:p>
            <a:endParaRPr lang="en-CA" dirty="0"/>
          </a:p>
          <a:p>
            <a:r>
              <a:rPr lang="en-CA" dirty="0"/>
              <a:t>Dementia (7.6%)</a:t>
            </a:r>
          </a:p>
          <a:p>
            <a:endParaRPr lang="en-CA" dirty="0"/>
          </a:p>
          <a:p>
            <a:r>
              <a:rPr lang="en-CA" dirty="0"/>
              <a:t>Ischemic heart disease (5.0%)</a:t>
            </a:r>
          </a:p>
          <a:p>
            <a:endParaRPr lang="en-CA" dirty="0"/>
          </a:p>
          <a:p>
            <a:r>
              <a:rPr lang="en-CA" dirty="0"/>
              <a:t>Substance related disorders (4.0%)</a:t>
            </a:r>
          </a:p>
          <a:p>
            <a:endParaRPr lang="en-CA" dirty="0"/>
          </a:p>
          <a:p>
            <a:r>
              <a:rPr lang="en-CA" dirty="0"/>
              <a:t>Falls (3.6%)</a:t>
            </a:r>
            <a:endParaRPr lang="en-US" dirty="0"/>
          </a:p>
          <a:p>
            <a:r>
              <a:rPr lang="en-CA" dirty="0"/>
              <a:t>Parkinson’s Disease (0.9%)</a:t>
            </a:r>
          </a:p>
          <a:p>
            <a:endParaRPr lang="en-CA" dirty="0"/>
          </a:p>
          <a:p>
            <a:r>
              <a:rPr lang="en-CA" dirty="0"/>
              <a:t>Schizophrenia/Psychotic disorders (0.9%)</a:t>
            </a:r>
          </a:p>
          <a:p>
            <a:r>
              <a:rPr lang="en-CA" dirty="0"/>
              <a:t>Approximately 3% living in Long Term Care</a:t>
            </a:r>
          </a:p>
          <a:p>
            <a:r>
              <a:rPr lang="en-CA" dirty="0" err="1"/>
              <a:t>Prevelance</a:t>
            </a:r>
            <a:r>
              <a:rPr lang="en-CA" dirty="0"/>
              <a:t> of Conditions Seen in Older Adults (2019)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1155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Pandemic</a:t>
            </a:r>
            <a:br>
              <a:rPr lang="en-CA" dirty="0"/>
            </a:b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2603940" y="2658823"/>
            <a:ext cx="7328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Increased anxiety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Increased depression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Increased sleep disorders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Impacts of decrease in physical activity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7641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(Richter &amp; </a:t>
            </a:r>
            <a:r>
              <a:rPr lang="en-CA" dirty="0" err="1"/>
              <a:t>Heidinger</a:t>
            </a:r>
            <a:r>
              <a:rPr lang="en-CA" dirty="0"/>
              <a:t>, 2021; Tyler et al., 2021; Hoffman, 2021; </a:t>
            </a:r>
            <a:r>
              <a:rPr lang="en-CA" dirty="0" err="1"/>
              <a:t>Tosato</a:t>
            </a:r>
            <a:r>
              <a:rPr lang="en-CA" dirty="0"/>
              <a:t> et al., 2021; </a:t>
            </a:r>
            <a:r>
              <a:rPr lang="en-CA" dirty="0" err="1"/>
              <a:t>Goveas</a:t>
            </a:r>
            <a:r>
              <a:rPr lang="en-CA" dirty="0"/>
              <a:t> &amp; Shear, 2020, Schuster et al</a:t>
            </a:r>
          </a:p>
        </p:txBody>
      </p:sp>
    </p:spTree>
    <p:extLst>
      <p:ext uri="{BB962C8B-B14F-4D97-AF65-F5344CB8AC3E}">
        <p14:creationId xmlns:p14="http://schemas.microsoft.com/office/powerpoint/2010/main" val="573273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 Pandemic</a:t>
            </a:r>
            <a:br>
              <a:rPr lang="en-CA" dirty="0"/>
            </a:b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2937641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(Richter &amp; </a:t>
            </a:r>
            <a:r>
              <a:rPr lang="en-CA" dirty="0" err="1"/>
              <a:t>Heidinger</a:t>
            </a:r>
            <a:r>
              <a:rPr lang="en-CA" dirty="0"/>
              <a:t>, 2021; Tyler et al., 2021; Hoffman, 2021; </a:t>
            </a:r>
            <a:r>
              <a:rPr lang="en-CA" dirty="0" err="1"/>
              <a:t>Tosato</a:t>
            </a:r>
            <a:r>
              <a:rPr lang="en-CA" dirty="0"/>
              <a:t> et al., 2021; </a:t>
            </a:r>
            <a:r>
              <a:rPr lang="en-CA" dirty="0" err="1"/>
              <a:t>Goveas</a:t>
            </a:r>
            <a:r>
              <a:rPr lang="en-CA" dirty="0"/>
              <a:t> &amp; Shear, 2020, Schuster et 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1503" y="2706120"/>
            <a:ext cx="97903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Persistent symptoms among older adults who have been hospitalized for COVID-19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Impact of post COVID persistent fatigue on ADLs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 err="1"/>
              <a:t>reased</a:t>
            </a:r>
            <a:r>
              <a:rPr lang="en-CA" sz="2800" dirty="0"/>
              <a:t> Trauma and grief (prolonged grief disorder)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Increased morbidity due to delayed or foregone 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Increased psychosis (anecdotal reports)</a:t>
            </a:r>
          </a:p>
        </p:txBody>
      </p:sp>
    </p:spTree>
    <p:extLst>
      <p:ext uri="{BB962C8B-B14F-4D97-AF65-F5344CB8AC3E}">
        <p14:creationId xmlns:p14="http://schemas.microsoft.com/office/powerpoint/2010/main" val="1845661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166938" y="782638"/>
            <a:ext cx="6815137" cy="701675"/>
          </a:xfrm>
        </p:spPr>
        <p:txBody>
          <a:bodyPr>
            <a:normAutofit fontScale="90000"/>
          </a:bodyPr>
          <a:lstStyle/>
          <a:p>
            <a:r>
              <a:rPr lang="en-US" dirty="0"/>
              <a:t>Personal Reflection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66938" y="2057400"/>
            <a:ext cx="7281862" cy="3933825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What Does Quality of Care Mean to You?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What would your catch phrase/motto be that captures what a good life means to you?</a:t>
            </a:r>
          </a:p>
          <a:p>
            <a:pPr marL="457200" indent="-4572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If diagnosed with Dementia or life threatening disease would this catchphrase change?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7253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9700" y="630238"/>
            <a:ext cx="9601200" cy="1303337"/>
          </a:xfrm>
        </p:spPr>
        <p:txBody>
          <a:bodyPr>
            <a:normAutofit/>
          </a:bodyPr>
          <a:lstStyle/>
          <a:p>
            <a:r>
              <a:rPr lang="en-US" sz="3200" dirty="0"/>
              <a:t>Quality of Life Vs. Well-Being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7750" y="1933575"/>
            <a:ext cx="10412730" cy="4150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of Life Defined by: 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 Health Organization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"an individual's perception of their position in life in the context of the culture and value systems in which they live and in relation to their goals, expectations, standards and concerns".</a:t>
            </a:r>
            <a:endParaRPr lang="en-US" baseline="30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 indicators of the quality of life include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wealth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employment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mental health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recreation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leisure time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belonging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beliefs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security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and </a:t>
            </a:r>
            <a:r>
              <a:rPr lang="en-US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freedom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09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9700" y="630238"/>
            <a:ext cx="9601200" cy="1303337"/>
          </a:xfrm>
        </p:spPr>
        <p:txBody>
          <a:bodyPr>
            <a:normAutofit/>
          </a:bodyPr>
          <a:lstStyle/>
          <a:p>
            <a:r>
              <a:rPr lang="en-US" sz="3200" dirty="0"/>
              <a:t>Quality of Life Vs. Well-Being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7750" y="1767840"/>
            <a:ext cx="9601200" cy="4108703"/>
          </a:xfrm>
        </p:spPr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Psychology and Neuroscience, suggest that well-being can be measured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Studies 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have shown 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that well-being is 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associated with</a:t>
            </a:r>
            <a:endParaRPr lang="en-US" b="0" i="0" dirty="0">
              <a:solidFill>
                <a:srgbClr val="000000"/>
              </a:solidFill>
              <a:effectLst/>
              <a:latin typeface="Open Sans" panose="020F050202020403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Self-perceived health.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Longevity.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Healthy behaviors.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Mental and physical illness.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Social connectedness.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Productivity.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F0502020204030204" pitchFamily="34" charset="0"/>
              </a:rPr>
              <a:t>Factors in the physical and social environment.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7777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with seniors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Mind</a:t>
            </a:r>
          </a:p>
          <a:p>
            <a:pPr lvl="1"/>
            <a:r>
              <a:rPr lang="en-US" dirty="0"/>
              <a:t>Don’t Rush when communicating</a:t>
            </a:r>
          </a:p>
          <a:p>
            <a:pPr lvl="1"/>
            <a:r>
              <a:rPr lang="en-US" dirty="0"/>
              <a:t>Use simple common language</a:t>
            </a:r>
          </a:p>
          <a:p>
            <a:pPr lvl="1"/>
            <a:r>
              <a:rPr lang="en-US" dirty="0"/>
              <a:t>Ask if clarification is needed</a:t>
            </a:r>
          </a:p>
          <a:p>
            <a:r>
              <a:rPr lang="en-US" dirty="0"/>
              <a:t>Vision</a:t>
            </a:r>
          </a:p>
          <a:p>
            <a:pPr lvl="1"/>
            <a:r>
              <a:rPr lang="en-US" dirty="0"/>
              <a:t>Make sure lighting is adequate</a:t>
            </a:r>
          </a:p>
          <a:p>
            <a:pPr lvl="1"/>
            <a:r>
              <a:rPr lang="en-US" dirty="0"/>
              <a:t>Make sure printed material is easy to read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Strength</a:t>
            </a:r>
          </a:p>
          <a:p>
            <a:pPr lvl="1"/>
            <a:r>
              <a:rPr lang="en-US" dirty="0"/>
              <a:t>Remove trip hazards</a:t>
            </a:r>
          </a:p>
          <a:p>
            <a:pPr lvl="1"/>
            <a:r>
              <a:rPr lang="en-US" dirty="0"/>
              <a:t>Offer assistance to sit/stand/walk</a:t>
            </a:r>
          </a:p>
          <a:p>
            <a:pPr lvl="1"/>
            <a:r>
              <a:rPr lang="en-US" dirty="0"/>
              <a:t>Make sure water is available and offered</a:t>
            </a:r>
          </a:p>
          <a:p>
            <a:r>
              <a:rPr lang="en-US" dirty="0"/>
              <a:t>Hearing</a:t>
            </a:r>
          </a:p>
          <a:p>
            <a:pPr lvl="1"/>
            <a:r>
              <a:rPr lang="en-US" dirty="0"/>
              <a:t>Speak slowly, clearly &amp; normal tone</a:t>
            </a:r>
          </a:p>
          <a:p>
            <a:pPr lvl="1"/>
            <a:r>
              <a:rPr lang="en-US" dirty="0"/>
              <a:t>Eliminate background noise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90" y="908184"/>
            <a:ext cx="207282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29" y="2134596"/>
            <a:ext cx="4132396" cy="40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03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to Care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Aging in Place</a:t>
            </a:r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Independent Living</a:t>
            </a:r>
          </a:p>
          <a:p>
            <a:r>
              <a:rPr lang="en-US" dirty="0"/>
              <a:t>Assisted Living</a:t>
            </a:r>
          </a:p>
          <a:p>
            <a:r>
              <a:rPr lang="en-US" dirty="0"/>
              <a:t>Transitional Care</a:t>
            </a:r>
          </a:p>
          <a:p>
            <a:r>
              <a:rPr lang="en-US" dirty="0"/>
              <a:t>Long Term Care</a:t>
            </a:r>
            <a:endParaRPr lang="en-CA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Specialized Features</a:t>
            </a:r>
            <a:endParaRPr lang="en-C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Adult Day Programs</a:t>
            </a:r>
          </a:p>
          <a:p>
            <a:r>
              <a:rPr lang="en-US" dirty="0"/>
              <a:t>Behavior Support Programs</a:t>
            </a:r>
          </a:p>
          <a:p>
            <a:r>
              <a:rPr lang="en-US" dirty="0"/>
              <a:t>Cultural &amp; Language Specific</a:t>
            </a:r>
          </a:p>
          <a:p>
            <a:r>
              <a:rPr lang="en-US" dirty="0"/>
              <a:t>Short Stay Respite Care</a:t>
            </a:r>
          </a:p>
          <a:p>
            <a:r>
              <a:rPr lang="en-US" dirty="0"/>
              <a:t>On-Line Programs (Baycrest @ Home)</a:t>
            </a:r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672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63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59" y="1004992"/>
            <a:ext cx="2877411" cy="117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976" y="252793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247" y="2044065"/>
            <a:ext cx="2428875" cy="1876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256" y="4497707"/>
            <a:ext cx="2924175" cy="156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973" y="4375785"/>
            <a:ext cx="3019425" cy="15144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3664" y="1937386"/>
            <a:ext cx="2466975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4900" y="420719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0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759" y="1004992"/>
            <a:ext cx="2877411" cy="117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5874" y="691644"/>
            <a:ext cx="2638889" cy="3414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094" y="2906079"/>
            <a:ext cx="2404576" cy="3110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81" y="3590884"/>
            <a:ext cx="2747476" cy="28752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031" y="2906079"/>
            <a:ext cx="2195949" cy="28410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821" y="691644"/>
            <a:ext cx="2240946" cy="2899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453" y="2351512"/>
            <a:ext cx="2222415" cy="287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2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media-amazon.com/images/W/AVIF_800250-T1/images/I/61BpVXqJP-L._SL136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662623"/>
            <a:ext cx="3582035" cy="553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62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1BSW9g3zn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63341" y="2424223"/>
            <a:ext cx="6806389" cy="382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759" y="1004992"/>
            <a:ext cx="2877411" cy="11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8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712381"/>
            <a:ext cx="9601196" cy="829338"/>
          </a:xfrm>
        </p:spPr>
        <p:txBody>
          <a:bodyPr/>
          <a:lstStyle/>
          <a:p>
            <a:r>
              <a:rPr lang="en-US" dirty="0"/>
              <a:t>Baycrest @ Home</a:t>
            </a:r>
            <a:endParaRPr lang="en-CA" dirty="0"/>
          </a:p>
        </p:txBody>
      </p:sp>
      <p:pic>
        <p:nvPicPr>
          <p:cNvPr id="5" name="1CgFyE-0Q5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04458" y="1541719"/>
            <a:ext cx="6383079" cy="3590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204" y="4579521"/>
            <a:ext cx="9661108" cy="227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6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6880" y="982662"/>
            <a:ext cx="9601200" cy="528637"/>
          </a:xfrm>
        </p:spPr>
        <p:txBody>
          <a:bodyPr>
            <a:noAutofit/>
          </a:bodyPr>
          <a:lstStyle/>
          <a:p>
            <a:r>
              <a:rPr lang="en-US" sz="3200" dirty="0"/>
              <a:t>Resources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1520" y="1874711"/>
            <a:ext cx="10448544" cy="33178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 "WHOQOL: Measuring Quality of Life". World Health Organization. Archived from the original on 15 May 2020. Retrieved 22 May 2020.</a:t>
            </a:r>
          </a:p>
          <a:p>
            <a:r>
              <a:rPr lang="en-US" dirty="0"/>
              <a:t> Gregory, Derek; Johnston, Ron; Pratt, Geraldine; Watts, Michael; et al., eds. (June 2009). "Quality of Life". Dictionary of Human Geography (5th ed.). Oxford: Wiley-Blackwell. ISBN 978-1-4051-3287-9.</a:t>
            </a:r>
          </a:p>
          <a:p>
            <a:r>
              <a:rPr lang="en-US" dirty="0"/>
              <a:t> Martha Nussbaum and Amartya Sen, ed. (1993). The Quality of Life, Oxford: Clarendon Press. Description and chapter-preview links. Archived 11 February 2019 at the </a:t>
            </a:r>
            <a:r>
              <a:rPr lang="en-US" dirty="0" err="1"/>
              <a:t>Wayback</a:t>
            </a:r>
            <a:r>
              <a:rPr lang="en-US" dirty="0"/>
              <a:t> Machine</a:t>
            </a:r>
          </a:p>
          <a:p>
            <a:r>
              <a:rPr lang="en-US" dirty="0"/>
              <a:t> </a:t>
            </a:r>
            <a:r>
              <a:rPr lang="en-US" dirty="0" err="1"/>
              <a:t>Barcaccia</a:t>
            </a:r>
            <a:r>
              <a:rPr lang="en-US" dirty="0"/>
              <a:t>, Barbara (4 September 2013). "Quality Of Life: Everyone Wants It, But What Is It?". Forbes/ Education. Archived from the original on 22 May 2019. Retrieved 10 May 2016.</a:t>
            </a:r>
          </a:p>
          <a:p>
            <a:r>
              <a:rPr lang="en-US" dirty="0"/>
              <a:t> Bottomley, Andrew (2002). "The Cancer Patient and Quality of Life". The Oncologist. 7 (2): 120–125. doi:10.1634/theoncologist.7-2-120. ISSN 1083-7159. PMID 11961195. S2CID 20903110.</a:t>
            </a:r>
          </a:p>
          <a:p>
            <a:r>
              <a:rPr lang="en-US" dirty="0"/>
              <a:t>Baycrest: Center-Brain Health Innovation</a:t>
            </a:r>
          </a:p>
          <a:p>
            <a:r>
              <a:rPr lang="en-US" dirty="0"/>
              <a:t>McMaster Optimal Aging Portal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1774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on Aging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35" y="3192183"/>
            <a:ext cx="2054530" cy="204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63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Statistics Canada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 861,000 people aged 85 and older were counted in the 2021 Census, more than twice the number observed in the 2001 Census.</a:t>
            </a:r>
            <a:r>
              <a:rPr lang="en-US" u="sng" baseline="30000" dirty="0">
                <a:hlinkClick r:id="rId3"/>
              </a:rPr>
              <a:t>Note1</a:t>
            </a:r>
            <a:endParaRPr lang="en-US" u="sng" baseline="30000" dirty="0"/>
          </a:p>
          <a:p>
            <a:endParaRPr lang="en-US" dirty="0"/>
          </a:p>
          <a:p>
            <a:r>
              <a:rPr lang="en-US" dirty="0"/>
              <a:t>The population aged 85 and older is one of the fastest-growing age groups, with a 12% increase from 2016. Currently, 2.3% of the population is aged 85 and older.</a:t>
            </a:r>
          </a:p>
          <a:p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3234-AAE2-44B0-B162-2EA06371FEBE}" type="slidenum">
              <a:rPr lang="en-US">
                <a:latin typeface="Gill Sans MT" panose="020B0502020104020203"/>
              </a:rPr>
              <a:pPr/>
              <a:t>4</a:t>
            </a:fld>
            <a:endParaRPr lang="en-US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3556972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Statistics Canada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the next 25 years (by 2046), the population aged 85 and older could triple to almost 2.5 million people.</a:t>
            </a:r>
          </a:p>
          <a:p>
            <a:pPr algn="ctr"/>
            <a:endParaRPr lang="en-US" dirty="0"/>
          </a:p>
          <a:p>
            <a:r>
              <a:rPr lang="en-US" dirty="0"/>
              <a:t>Over 9,500 centenarians are now living in Canada — </a:t>
            </a:r>
          </a:p>
          <a:p>
            <a:pPr lvl="1"/>
            <a:r>
              <a:rPr lang="en-US" dirty="0"/>
              <a:t>a 16% increase from 2016. </a:t>
            </a:r>
          </a:p>
          <a:p>
            <a:pPr lvl="1"/>
            <a:r>
              <a:rPr lang="en-US" dirty="0"/>
              <a:t>Centenarians represent 0.03% of the Canadian population.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3234-AAE2-44B0-B162-2EA06371FEBE}" type="slidenum">
              <a:rPr lang="en-US">
                <a:latin typeface="Gill Sans MT" panose="020B0502020104020203"/>
              </a:rPr>
              <a:pPr/>
              <a:t>5</a:t>
            </a:fld>
            <a:endParaRPr lang="en-US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415403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Canada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a significant proportion of people aged 85 and older have activity limitations or health-related issues</a:t>
            </a:r>
          </a:p>
          <a:p>
            <a:r>
              <a:rPr lang="en-US" dirty="0"/>
              <a:t>more than one-quarter live in a collective dwelling:</a:t>
            </a:r>
          </a:p>
          <a:p>
            <a:pPr lvl="1"/>
            <a:r>
              <a:rPr lang="en-US" dirty="0"/>
              <a:t>such as a nursing care facility,</a:t>
            </a:r>
          </a:p>
          <a:p>
            <a:pPr lvl="1"/>
            <a:r>
              <a:rPr lang="en-US" dirty="0"/>
              <a:t> long-term care facility or </a:t>
            </a:r>
          </a:p>
          <a:p>
            <a:pPr lvl="1"/>
            <a:r>
              <a:rPr lang="en-US" dirty="0"/>
              <a:t>seniors’ residence. </a:t>
            </a:r>
          </a:p>
          <a:p>
            <a:r>
              <a:rPr lang="en-US" dirty="0"/>
              <a:t>This proportion increases with age.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3234-AAE2-44B0-B162-2EA06371FEBE}" type="slidenum">
              <a:rPr lang="en-US">
                <a:latin typeface="Gill Sans MT" panose="020B0502020104020203"/>
              </a:rPr>
              <a:pPr/>
              <a:t>6</a:t>
            </a:fld>
            <a:endParaRPr lang="en-US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141611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Projected # of People 85+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702356" y="2557463"/>
            <a:ext cx="6787287" cy="33178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3234-AAE2-44B0-B162-2EA06371FEBE}" type="slidenum">
              <a:rPr lang="en-US">
                <a:latin typeface="Gill Sans MT" panose="020B0502020104020203"/>
              </a:rPr>
              <a:pPr/>
              <a:t>7</a:t>
            </a:fld>
            <a:endParaRPr lang="en-US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429875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Gap Between Men &amp; Women 85+</a:t>
            </a:r>
            <a:endParaRPr lang="en-CA" dirty="0"/>
          </a:p>
        </p:txBody>
      </p:sp>
      <p:pic>
        <p:nvPicPr>
          <p:cNvPr id="2050" name="Picture 2" descr="Chart 3 The gap between the number of women and the number of men aged 85 and older is shrinki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702356" y="2557463"/>
            <a:ext cx="6787287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63234-AAE2-44B0-B162-2EA06371FEBE}" type="slidenum">
              <a:rPr lang="en-US">
                <a:latin typeface="Gill Sans MT" panose="020B0502020104020203"/>
              </a:rPr>
              <a:pPr/>
              <a:t>8</a:t>
            </a:fld>
            <a:endParaRPr lang="en-US"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553778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147" y="2811656"/>
            <a:ext cx="6815669" cy="1515533"/>
          </a:xfrm>
        </p:spPr>
        <p:txBody>
          <a:bodyPr/>
          <a:lstStyle/>
          <a:p>
            <a:r>
              <a:rPr lang="en-US" dirty="0"/>
              <a:t>Personal Reflections Aging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34068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477</TotalTime>
  <Words>1030</Words>
  <Application>Microsoft Office PowerPoint</Application>
  <PresentationFormat>Widescreen</PresentationFormat>
  <Paragraphs>147</Paragraphs>
  <Slides>24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Garamond</vt:lpstr>
      <vt:lpstr>Gill Sans MT</vt:lpstr>
      <vt:lpstr>Open Sans</vt:lpstr>
      <vt:lpstr>Organic</vt:lpstr>
      <vt:lpstr>Helping Individuals  &amp; Families Navigate  Transitions In Care </vt:lpstr>
      <vt:lpstr>PowerPoint Presentation</vt:lpstr>
      <vt:lpstr>Statistics on Aging</vt:lpstr>
      <vt:lpstr>Statistics Canada</vt:lpstr>
      <vt:lpstr>Statistics Canada</vt:lpstr>
      <vt:lpstr>Statistics Canada</vt:lpstr>
      <vt:lpstr>Projected # of People 85+</vt:lpstr>
      <vt:lpstr>Gap Between Men &amp; Women 85+</vt:lpstr>
      <vt:lpstr>Personal Reflections Aging</vt:lpstr>
      <vt:lpstr>Changes in Body Systems</vt:lpstr>
      <vt:lpstr>Common Conditions Seen in Older Adults Pre-Pandemic</vt:lpstr>
      <vt:lpstr>Post Pandemic </vt:lpstr>
      <vt:lpstr>Post Pandemic </vt:lpstr>
      <vt:lpstr>Personal Reflection</vt:lpstr>
      <vt:lpstr>Quality of Life Vs. Well-Being</vt:lpstr>
      <vt:lpstr>Quality of Life Vs. Well-Being</vt:lpstr>
      <vt:lpstr>Communicating with seniors</vt:lpstr>
      <vt:lpstr>Transitions</vt:lpstr>
      <vt:lpstr>Options to Care</vt:lpstr>
      <vt:lpstr>PowerPoint Presentation</vt:lpstr>
      <vt:lpstr>PowerPoint Presentation</vt:lpstr>
      <vt:lpstr>PowerPoint Presentation</vt:lpstr>
      <vt:lpstr>Baycrest @ Home</vt:lpstr>
      <vt:lpstr>Resources</vt:lpstr>
    </vt:vector>
  </TitlesOfParts>
  <Company>Baycrest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Individuals  &amp; Families Navigate  Transitions In Care</dc:title>
  <dc:creator>Fox, Karen-Anne (6936)</dc:creator>
  <cp:lastModifiedBy>Glen Choi</cp:lastModifiedBy>
  <cp:revision>23</cp:revision>
  <dcterms:created xsi:type="dcterms:W3CDTF">2023-07-12T15:12:54Z</dcterms:created>
  <dcterms:modified xsi:type="dcterms:W3CDTF">2023-11-15T16:31:32Z</dcterms:modified>
</cp:coreProperties>
</file>