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2" r:id="rId4"/>
    <p:sldId id="257" r:id="rId5"/>
    <p:sldId id="258" r:id="rId6"/>
    <p:sldId id="259" r:id="rId7"/>
    <p:sldId id="260" r:id="rId8"/>
    <p:sldId id="261" r:id="rId9"/>
    <p:sldId id="264" r:id="rId10"/>
    <p:sldId id="274" r:id="rId11"/>
    <p:sldId id="265" r:id="rId12"/>
    <p:sldId id="266" r:id="rId13"/>
    <p:sldId id="273" r:id="rId14"/>
    <p:sldId id="263" r:id="rId15"/>
    <p:sldId id="268" r:id="rId16"/>
    <p:sldId id="269" r:id="rId17"/>
    <p:sldId id="270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7F2C-3EB5-4A75-979A-74BF509A1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Exploring Cross-cultural Dimensions </a:t>
            </a:r>
            <a:br>
              <a:rPr lang="en-US" sz="3600" dirty="0"/>
            </a:br>
            <a:r>
              <a:rPr lang="en-US" sz="3600" dirty="0"/>
              <a:t>of</a:t>
            </a:r>
            <a:br>
              <a:rPr lang="en-US" sz="3600" dirty="0"/>
            </a:br>
            <a:r>
              <a:rPr lang="en-US" sz="3600" dirty="0"/>
              <a:t>Institutional Care of Seniors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612A1-1D12-4E54-B806-49775FC6D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304833"/>
            <a:ext cx="7766936" cy="1096899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Andy Chung (MDiv, MCS, Specialist-CASC, RP-CRPO)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(Spiritual and Religious Care Practitioner)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504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FE78-740E-43F2-B5DF-D3CCC64E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Exceptional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3615-67F0-49CB-AD40-32A8BBA2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traditional Chinese families, even if an elder sister is present, the younger son often makes significant decisions.</a:t>
            </a:r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18072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FAF9-B525-4D48-8313-5BC6F4FE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Social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7F8BE-38F4-4E84-99EA-8D995F2F3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41" y="1790938"/>
            <a:ext cx="8596668" cy="3880773"/>
          </a:xfrm>
        </p:spPr>
        <p:txBody>
          <a:bodyPr/>
          <a:lstStyle/>
          <a:p>
            <a:r>
              <a:rPr lang="en-US" sz="3200" dirty="0"/>
              <a:t>Chinese Decorations (Brush calligraphy)</a:t>
            </a:r>
          </a:p>
          <a:p>
            <a:r>
              <a:rPr lang="en-US" sz="3200" dirty="0"/>
              <a:t>Games (Playing </a:t>
            </a:r>
            <a:r>
              <a:rPr lang="en-US" sz="3200" dirty="0" err="1"/>
              <a:t>Mah-jong</a:t>
            </a:r>
            <a:r>
              <a:rPr lang="en-US" sz="3200" dirty="0"/>
              <a:t>)</a:t>
            </a:r>
          </a:p>
          <a:p>
            <a:r>
              <a:rPr lang="en-US" sz="3200" dirty="0"/>
              <a:t>Celebrate the Chinese Festivals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CF402-60B3-49D9-A09C-005B1A652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b="6999"/>
          <a:stretch/>
        </p:blipFill>
        <p:spPr>
          <a:xfrm>
            <a:off x="7937555" y="3609571"/>
            <a:ext cx="3436310" cy="260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26D89-7615-4E42-ADC2-50A4216F2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35" y="3906832"/>
            <a:ext cx="3794332" cy="2303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6EA59-746E-4A24-A095-C85F41A60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04" t="15461" r="15259" b="27952"/>
          <a:stretch/>
        </p:blipFill>
        <p:spPr>
          <a:xfrm>
            <a:off x="4684689" y="3817746"/>
            <a:ext cx="2933293" cy="23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8E4B-5834-4E31-BB7F-13E9B103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Spiritual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EEF6-6D54-452B-84D7-34AB06A08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3940"/>
            <a:ext cx="9925816" cy="4139660"/>
          </a:xfrm>
        </p:spPr>
        <p:txBody>
          <a:bodyPr>
            <a:normAutofit/>
          </a:bodyPr>
          <a:lstStyle/>
          <a:p>
            <a:r>
              <a:rPr lang="en-US" sz="3200" dirty="0"/>
              <a:t>Multifaith: Ancestor worship, Buddhism, Catholic, Christian</a:t>
            </a:r>
          </a:p>
          <a:p>
            <a:r>
              <a:rPr lang="en-US" sz="3200" dirty="0"/>
              <a:t>Traditional worship: followed the parents’ practice</a:t>
            </a:r>
          </a:p>
          <a:p>
            <a:r>
              <a:rPr lang="en-US" sz="3200" dirty="0"/>
              <a:t>Special Events</a:t>
            </a:r>
          </a:p>
          <a:p>
            <a:pPr lvl="1"/>
            <a:r>
              <a:rPr lang="en-US" sz="3000" dirty="0"/>
              <a:t>Lunar New Year (Jan/Feb), </a:t>
            </a:r>
          </a:p>
          <a:p>
            <a:pPr lvl="1"/>
            <a:r>
              <a:rPr lang="en-US" sz="3000" dirty="0"/>
              <a:t>Ching Ming Festival (Apr) and Chung Yeung Festival (Oct)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98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D2BF-3774-4F6E-A16C-1B51FF1A3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54606" cy="4230483"/>
          </a:xfrm>
        </p:spPr>
        <p:txBody>
          <a:bodyPr/>
          <a:lstStyle/>
          <a:p>
            <a:r>
              <a:rPr lang="en-US" sz="3200" dirty="0"/>
              <a:t>Facing the Loss of their loved one, their children and friends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579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8F36-ED99-4E88-BE7C-2FBA3012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Palliative Care and </a:t>
            </a:r>
            <a:br>
              <a:rPr lang="en-US" sz="4400" dirty="0"/>
            </a:br>
            <a:r>
              <a:rPr lang="en-US" sz="4400" dirty="0"/>
              <a:t>Bereavement Support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181C8-0E38-47FA-BAEA-988111F25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Myth: </a:t>
            </a:r>
          </a:p>
          <a:p>
            <a:pPr lvl="1"/>
            <a:r>
              <a:rPr lang="en-US" sz="3000" dirty="0"/>
              <a:t>Die before special events (Traditional brief)</a:t>
            </a:r>
          </a:p>
          <a:p>
            <a:pPr lvl="1"/>
            <a:r>
              <a:rPr lang="en-US" sz="3000" dirty="0"/>
              <a:t>Life: fight until the last moment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66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CAD5-ED4F-4FE2-BF51-7DC00BD4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4000" dirty="0"/>
              <a:t>Death</a:t>
            </a:r>
            <a:r>
              <a:rPr lang="en-US" dirty="0"/>
              <a:t>” issue: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BA40-1954-4D5B-903B-75F59A5A8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Openness of Resident vs Family</a:t>
            </a:r>
          </a:p>
          <a:p>
            <a:r>
              <a:rPr lang="en-US" sz="3000" dirty="0"/>
              <a:t>Pain and suffering (Physical/psychological/Spiritual)</a:t>
            </a:r>
          </a:p>
          <a:p>
            <a:r>
              <a:rPr lang="en-US" sz="3000" dirty="0"/>
              <a:t>Nutrition and Hydration (Die in hunger)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35B3A-6C6B-4E4B-8F16-1AA571B8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3195410"/>
            <a:ext cx="3070971" cy="30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6A2-B15A-47AB-AAAC-38896BEE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Post-mortem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6C86-5F56-4B8C-9448-57DA30E70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Wear their own clothes after death</a:t>
            </a:r>
          </a:p>
          <a:p>
            <a:r>
              <a:rPr lang="en-US" sz="3200" dirty="0"/>
              <a:t>Different religious practice</a:t>
            </a:r>
          </a:p>
          <a:p>
            <a:r>
              <a:rPr lang="en-US" sz="3200" dirty="0"/>
              <a:t>Memorial service (On April and October)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49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BA1E-8142-435E-B417-2DB67DFE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E9C5-212A-4AF4-ACD0-12EC0C0F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importance for LTC home to provide the service in cultural aspects?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488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A3D5-9994-475E-B12E-CE933A97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A33C5-568F-4C8B-92DD-84C5A196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err="1"/>
              <a:t>Byock</a:t>
            </a:r>
            <a:r>
              <a:rPr lang="en-CA" sz="2400" dirty="0"/>
              <a:t>, I. (1997). </a:t>
            </a:r>
            <a:r>
              <a:rPr lang="en-CA" sz="2400" i="1" dirty="0"/>
              <a:t>Dying Well – Peace and Possibilities at the End of Life. </a:t>
            </a:r>
            <a:r>
              <a:rPr lang="en-CA" sz="2400" dirty="0"/>
              <a:t>Riverhead Books.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US" sz="2400" dirty="0" err="1"/>
              <a:t>LinYutang</a:t>
            </a:r>
            <a:r>
              <a:rPr lang="en-US" sz="2400" dirty="0"/>
              <a:t>. (1995) </a:t>
            </a:r>
            <a:r>
              <a:rPr lang="en-US" sz="2400" i="1" dirty="0"/>
              <a:t>Crossing the Gate of Death in Chinese Buddhist Culture</a:t>
            </a:r>
          </a:p>
          <a:p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1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895CB-38CC-41C6-BECB-723CF6A5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002367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en-CA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4671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B6B1-9B5B-4D46-A07E-24E56AAA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define Dignity?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D2BF-3774-4F6E-A16C-1B51FF1A3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9556164" cy="3880772"/>
          </a:xfrm>
        </p:spPr>
        <p:txBody>
          <a:bodyPr>
            <a:normAutofit/>
          </a:bodyPr>
          <a:lstStyle/>
          <a:p>
            <a:r>
              <a:rPr lang="en-US" sz="3200" dirty="0"/>
              <a:t>Society: Loss of normal capability and 	independence  (useless)</a:t>
            </a:r>
          </a:p>
          <a:p>
            <a:endParaRPr lang="en-US" sz="3200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51578-4881-4758-B25F-5E35840B6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047" y="3039894"/>
            <a:ext cx="34343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AFCF-D02C-400E-AF04-2169DF85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8C30-AD64-4F96-9BC6-DE7C42A6A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83" y="2141133"/>
            <a:ext cx="8982232" cy="3880773"/>
          </a:xfrm>
        </p:spPr>
        <p:txBody>
          <a:bodyPr/>
          <a:lstStyle/>
          <a:p>
            <a:r>
              <a:rPr lang="en-US" sz="3200" dirty="0"/>
              <a:t>Accept dependency as an unpleasant but inescapable fact of the condition. Accept the care they needed with grace and dignity (Dr. </a:t>
            </a:r>
            <a:r>
              <a:rPr lang="en-US" sz="3200" dirty="0" err="1"/>
              <a:t>Byock</a:t>
            </a:r>
            <a:r>
              <a:rPr lang="en-US" sz="3200" dirty="0"/>
              <a:t>) </a:t>
            </a:r>
          </a:p>
          <a:p>
            <a:r>
              <a:rPr lang="en-US" sz="3200" dirty="0"/>
              <a:t>For dementia, making a man sense of worth and self esteem, his life had been worthwhile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3454-D818-40D6-8891-8F827D07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91921-A7AF-4D08-92AA-25F182623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Introduce the cultural aspects for physical, psychological, social and Spiritual needs</a:t>
            </a:r>
          </a:p>
          <a:p>
            <a:r>
              <a:rPr lang="en-US" sz="3200" dirty="0"/>
              <a:t>Palliative Care and Bereavement support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801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6BAE-C4AD-4FB5-B0AB-861ED35A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E9A4A-1AD7-4A2B-B4E6-C00BEF58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Chinese culture: Physical, Psychological, Social and Spiritual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740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F551-7370-420D-9DC6-90E760E7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294A9-F417-46D2-8277-5A4F2E214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0458"/>
            <a:ext cx="8596668" cy="3880773"/>
          </a:xfrm>
        </p:spPr>
        <p:txBody>
          <a:bodyPr/>
          <a:lstStyle/>
          <a:p>
            <a:r>
              <a:rPr lang="en-US" sz="3200" dirty="0"/>
              <a:t>Cultural Food: </a:t>
            </a:r>
          </a:p>
          <a:p>
            <a:pPr marL="0" indent="0">
              <a:buNone/>
            </a:pPr>
            <a:r>
              <a:rPr lang="en-US" sz="3000" dirty="0"/>
              <a:t>	&gt; Chinese Food, especially soups, </a:t>
            </a:r>
          </a:p>
          <a:p>
            <a:pPr marL="0" indent="0">
              <a:buNone/>
            </a:pPr>
            <a:r>
              <a:rPr lang="en-US" sz="3000" dirty="0"/>
              <a:t>	&gt; Especially 1st and 15th day of the month in</a:t>
            </a:r>
          </a:p>
          <a:p>
            <a:pPr marL="0" indent="0">
              <a:buNone/>
            </a:pPr>
            <a:r>
              <a:rPr lang="en-US" sz="3000" dirty="0"/>
              <a:t>		Chinese calendar or special day to arrange 		vegetarian’s 	meal	for residents to choose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4AD25-3D47-4285-A126-E673EF165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"/>
          <a:stretch/>
        </p:blipFill>
        <p:spPr>
          <a:xfrm>
            <a:off x="5904046" y="4617644"/>
            <a:ext cx="5393511" cy="18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56C3-FBCD-4EBD-9289-7ABE08F3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Psychological needs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DC0D71-17D8-4341-A2A5-19E8FA8EF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217" y="2629495"/>
            <a:ext cx="4560203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1248B5-7560-4F6A-91F2-01E8385E6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41" y="2696968"/>
            <a:ext cx="3965697" cy="3677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DAF3E-64E1-4A4A-8FD2-510694C4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Decision making (Family dynamic)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8EE5-B48A-4D4C-9C13-64CAD17D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1000"/>
            <a:ext cx="7214915" cy="3880773"/>
          </a:xfrm>
        </p:spPr>
        <p:txBody>
          <a:bodyPr/>
          <a:lstStyle/>
          <a:p>
            <a:r>
              <a:rPr lang="en-US" sz="3200" dirty="0"/>
              <a:t>According to Confucian beliefs, family relationships are hierarchical in nature. Lower ranked individuals in these hierarchical relationships must show obedience, loyalty, and respect to the higher ranked individual.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596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75A0A-1D2C-4FBF-9642-30295C21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30" y="2210070"/>
            <a:ext cx="8961897" cy="26154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0679E9-8F6A-436E-82A4-8CE002AE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945913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424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Exploring Cross-cultural Dimensions  of Institutional Care of Seniors</vt:lpstr>
      <vt:lpstr>How do you define Dignity? </vt:lpstr>
      <vt:lpstr>PowerPoint Presentation</vt:lpstr>
      <vt:lpstr>Objectives</vt:lpstr>
      <vt:lpstr>PowerPoint Presentation</vt:lpstr>
      <vt:lpstr>Physical needs</vt:lpstr>
      <vt:lpstr>Psychological needs</vt:lpstr>
      <vt:lpstr>Decision making (Family dynamic)</vt:lpstr>
      <vt:lpstr>Examples</vt:lpstr>
      <vt:lpstr>Exceptional case</vt:lpstr>
      <vt:lpstr>Social needs</vt:lpstr>
      <vt:lpstr>Spiritual needs</vt:lpstr>
      <vt:lpstr>PowerPoint Presentation</vt:lpstr>
      <vt:lpstr>Palliative Care and  Bereavement Support</vt:lpstr>
      <vt:lpstr>“Death” issue: </vt:lpstr>
      <vt:lpstr>Post-mortem</vt:lpstr>
      <vt:lpstr>Question</vt:lpstr>
      <vt:lpstr>Reference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Cross-cultural Dimensions  of Institutional Care of Seniors</dc:title>
  <dc:creator>Chung, Andy - McN NH SS</dc:creator>
  <cp:lastModifiedBy>Chung, Andy - McN NH SS</cp:lastModifiedBy>
  <cp:revision>16</cp:revision>
  <dcterms:created xsi:type="dcterms:W3CDTF">2023-10-30T13:43:18Z</dcterms:created>
  <dcterms:modified xsi:type="dcterms:W3CDTF">2023-11-02T14:11:12Z</dcterms:modified>
</cp:coreProperties>
</file>